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7" r:id="rId2"/>
    <p:sldId id="303" r:id="rId3"/>
    <p:sldId id="276" r:id="rId4"/>
    <p:sldId id="265" r:id="rId5"/>
    <p:sldId id="2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AC7627-904F-426B-8CD3-F534B8C2C616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9BE86-67AB-4F76-B5D6-0ACA20FE86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513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575C1-DB32-421D-B9CA-DA98877A0C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471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575C1-DB32-421D-B9CA-DA98877A0C6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710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DABFF-A47E-9E61-E317-4464AA08A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5FDD59-56F9-63B2-7407-5293139416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29857-8612-21EF-D789-68B86FC04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1D44A-48EB-086C-F77B-72EE87DF1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CE8F5-C1CF-8E17-4B77-071A1CD91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533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ACBD6-FE95-03DD-5011-817E1E001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C09B5A-4FDD-D9DC-C71F-7E4F8B495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DF35F-3B34-EA1C-B4A4-FBC4E8E46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7540C-93C9-F33D-7537-B503CF8B8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FD86CB-81D8-3B9B-EE1C-CA2FCDA6C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90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090B22-8ED8-346C-2E1A-2C97CA9D5B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6B28B9-DCF1-D845-9CCF-66E4C932B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60CFF-1F5D-EA4E-19F5-8064866A5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CCF63-8BBC-7BC3-25A2-3F8C92061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2201F-B69F-5A0A-63E4-480BC543A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10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EAD36-8D15-3A04-8ABD-0DCC180A4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6ADA1-C1E5-A19F-5E58-0D406813B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64D42D-12A1-134E-7488-94963D68A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16C0D-5F7C-C446-ED66-396274A2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D7E80F-B602-B52A-04AA-45961D731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680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3926-0BAB-02E2-DF08-C7CD1493B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1391D0-A3C9-9BA2-A962-05DD43629E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511BE-2063-4E55-F561-1BCFE6113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0120B-A89C-D847-45F1-52BCC03B6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17116-F7FF-EED9-3780-3D02EAE38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55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E6B7D-AEB9-1C67-CDDE-ACEE5407A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40E2C-247D-CB20-E769-15077B544F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73D4DA-EB3E-A4C5-5A6F-4EE5C6292F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AAE5C-88DC-8A68-AA27-A455164A4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417A9B-7660-B8C4-B78C-C8B335CE6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9E44BE-AC48-BD4F-EBB3-F8F7A6918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55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E123F-4340-27BF-063D-C5F506960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36B466-472D-ABB9-99C1-ED255522A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B77C73-697C-9692-38D8-CE48361367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44C5E0-3DC9-89E4-0980-1297C9249B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6B08F6-552A-5EF6-C0DC-958A4E64C4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14E33-91AF-173C-CD74-23BAA0F61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AD5EED-B7A1-F466-0496-3509D8F3E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0E0838-B681-BF27-1EF3-83C6DC9F1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454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8129F-D4FF-E3D6-6E93-9D89FA300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90D528-D0B8-CC0C-1745-D785C3A50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4230CB-10F5-B0D3-87CB-9AA86162A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FF0A8E-A78D-A677-677C-4C17CC061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240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24DA05-045B-4A2E-FCF0-1BB279DA5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90A9E8-FF5D-89F4-2E0C-FFB0460BF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02A1A4-A588-7B8A-AF78-132F62788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3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22FBA-3B90-1898-758F-8E768AC21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2C60E-A79E-56C5-9C5A-A2185947C7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BE2F9B-BCBD-A089-DCB1-983DB7770E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D691A-C6BF-5722-C4AE-3E2CDB46F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A1D01-645B-C558-70D1-658A92A55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81D8A-87DA-A0DA-9B51-C413F66CD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881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3E316-D052-F457-7653-88FB68125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9EFBA2-D9EE-4DEF-A6F5-249EEAD995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EBB8C4-FA55-E4EC-FC7A-49CCF68B7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D97CD1-9B04-BBB7-F3CF-6A485541D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2519B-7D31-507B-DDC7-50F2D2628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654DED-A403-6471-AA23-F5FED16E1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683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1E8F1B-2929-63DD-FAA1-C3A57A6BE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73A77-4982-DB8E-F694-2381EDA155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DA14E-2CFF-AE1C-1DBB-E93B2918F4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F42E2-C730-4B7E-B77C-45B3EAB2350D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CC561C-575C-CD2F-19CE-9DD7CCFB5A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9AC475-832C-C345-2F4B-E3C81745C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E5572-6DE7-46EB-A12B-0E7A2C2FC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29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E7C5D44-863C-49E1-95F3-E3169C258B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61" t="4340" r="25586" b="3993"/>
          <a:stretch/>
        </p:blipFill>
        <p:spPr>
          <a:xfrm>
            <a:off x="3952949" y="2399395"/>
            <a:ext cx="3694557" cy="379075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D741B85-D4A6-4EAF-8B1E-0217EE4554D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823" t="4271" r="26134" b="6145"/>
          <a:stretch/>
        </p:blipFill>
        <p:spPr>
          <a:xfrm>
            <a:off x="7870241" y="2399394"/>
            <a:ext cx="3689376" cy="37907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9DD90E-C29F-43D9-9C0B-A40DEC42C661}"/>
              </a:ext>
            </a:extLst>
          </p:cNvPr>
          <p:cNvSpPr txBox="1"/>
          <p:nvPr/>
        </p:nvSpPr>
        <p:spPr>
          <a:xfrm>
            <a:off x="10493070" y="6519446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F50620-54CE-4701-AFD5-924505CDF49E}"/>
              </a:ext>
            </a:extLst>
          </p:cNvPr>
          <p:cNvCxnSpPr>
            <a:cxnSpLocks/>
          </p:cNvCxnSpPr>
          <p:nvPr/>
        </p:nvCxnSpPr>
        <p:spPr>
          <a:xfrm>
            <a:off x="3082471" y="6039532"/>
            <a:ext cx="5842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8DAA5D-6564-4ED7-9AE2-F6F3A0B6BEB9}"/>
              </a:ext>
            </a:extLst>
          </p:cNvPr>
          <p:cNvCxnSpPr>
            <a:cxnSpLocks/>
          </p:cNvCxnSpPr>
          <p:nvPr/>
        </p:nvCxnSpPr>
        <p:spPr>
          <a:xfrm>
            <a:off x="7053943" y="6026607"/>
            <a:ext cx="524582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258E07D-44C3-401D-A483-734AB5F18C5F}"/>
              </a:ext>
            </a:extLst>
          </p:cNvPr>
          <p:cNvSpPr txBox="1"/>
          <p:nvPr/>
        </p:nvSpPr>
        <p:spPr>
          <a:xfrm>
            <a:off x="3889149" y="1472999"/>
            <a:ext cx="3689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Fluorescence (397 ± 67)</a:t>
            </a:r>
          </a:p>
          <a:p>
            <a:r>
              <a:rPr lang="en-US" dirty="0"/>
              <a:t>Time: 45 min wash</a:t>
            </a:r>
          </a:p>
          <a:p>
            <a:r>
              <a:rPr lang="en-US" dirty="0"/>
              <a:t>Count: 30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F47F07-7355-4C87-B4B5-40EC51428904}"/>
              </a:ext>
            </a:extLst>
          </p:cNvPr>
          <p:cNvSpPr txBox="1"/>
          <p:nvPr/>
        </p:nvSpPr>
        <p:spPr>
          <a:xfrm>
            <a:off x="179555" y="1521775"/>
            <a:ext cx="336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45 min wash</a:t>
            </a:r>
          </a:p>
          <a:p>
            <a:r>
              <a:rPr lang="en-US" dirty="0"/>
              <a:t>Count: 1029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1560E53-48DA-4D33-86DC-2D962008DD48}"/>
              </a:ext>
            </a:extLst>
          </p:cNvPr>
          <p:cNvSpPr txBox="1"/>
          <p:nvPr/>
        </p:nvSpPr>
        <p:spPr>
          <a:xfrm>
            <a:off x="7781463" y="1455554"/>
            <a:ext cx="3689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Overlayed</a:t>
            </a:r>
          </a:p>
          <a:p>
            <a:r>
              <a:rPr lang="en-US" dirty="0"/>
              <a:t>Blue: PANORAMA</a:t>
            </a:r>
          </a:p>
          <a:p>
            <a:r>
              <a:rPr lang="en-US" dirty="0"/>
              <a:t>Yellow: PANORAMA and fluorescence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DB6A28-E4C9-4316-A598-B2928DA59A54}"/>
              </a:ext>
            </a:extLst>
          </p:cNvPr>
          <p:cNvSpPr txBox="1"/>
          <p:nvPr/>
        </p:nvSpPr>
        <p:spPr>
          <a:xfrm>
            <a:off x="4308869" y="6196280"/>
            <a:ext cx="3042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2.9 % of detected exosomes show mir-21 (2.9%/5%= 58 %) 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1E4D580-D1F5-4991-A1AE-C6EFE3EA844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199" t="4306" r="25605" b="4027"/>
          <a:stretch/>
        </p:blipFill>
        <p:spPr>
          <a:xfrm>
            <a:off x="80431" y="2397179"/>
            <a:ext cx="3694558" cy="3795181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507853C-694D-4547-BEBA-27E4E976D194}"/>
              </a:ext>
            </a:extLst>
          </p:cNvPr>
          <p:cNvCxnSpPr>
            <a:cxnSpLocks/>
          </p:cNvCxnSpPr>
          <p:nvPr/>
        </p:nvCxnSpPr>
        <p:spPr>
          <a:xfrm>
            <a:off x="10946257" y="6039532"/>
            <a:ext cx="524582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D95DEF9-BAA1-4388-BD38-6E480C5023A8}"/>
              </a:ext>
            </a:extLst>
          </p:cNvPr>
          <p:cNvCxnSpPr>
            <a:cxnSpLocks/>
          </p:cNvCxnSpPr>
          <p:nvPr/>
        </p:nvCxnSpPr>
        <p:spPr>
          <a:xfrm>
            <a:off x="3112280" y="6022528"/>
            <a:ext cx="524582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32B5FF9E-8FF4-4A67-BB4E-92FBD1F72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897" y="187575"/>
            <a:ext cx="11602944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PANORAMA H460 (5%) and NHBE (95%) Mixture</a:t>
            </a:r>
          </a:p>
        </p:txBody>
      </p:sp>
    </p:spTree>
    <p:extLst>
      <p:ext uri="{BB962C8B-B14F-4D97-AF65-F5344CB8AC3E}">
        <p14:creationId xmlns:p14="http://schemas.microsoft.com/office/powerpoint/2010/main" val="1722903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8BB16-E9E0-4A87-8487-BA639C389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Summary miR-21 response with different mixtures of NHBE and H460 exosomes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A2254E-A954-4794-B508-87650A45D88F}"/>
              </a:ext>
            </a:extLst>
          </p:cNvPr>
          <p:cNvSpPr txBox="1"/>
          <p:nvPr/>
        </p:nvSpPr>
        <p:spPr>
          <a:xfrm>
            <a:off x="7587762" y="2154088"/>
            <a:ext cx="39917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Future work on molecular beacon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0512D2-7FED-4B8C-9510-89D117B51D4E}"/>
              </a:ext>
            </a:extLst>
          </p:cNvPr>
          <p:cNvSpPr txBox="1"/>
          <p:nvPr/>
        </p:nvSpPr>
        <p:spPr>
          <a:xfrm>
            <a:off x="7183267" y="2523420"/>
            <a:ext cx="4037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 the detection limit of the system.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1 % H460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0E14CC-078B-4E71-875E-D72FA67C3B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071" t="17483" r="14745" b="11768"/>
          <a:stretch/>
        </p:blipFill>
        <p:spPr>
          <a:xfrm>
            <a:off x="849826" y="1690688"/>
            <a:ext cx="5974882" cy="4916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813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07B66-6738-48BA-A5AC-9026F64AA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FF157-4FDE-40B0-BCFC-8F533B734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Received samples: HCR 55 (Healthy) and 825A (cancer)</a:t>
            </a:r>
          </a:p>
          <a:p>
            <a:r>
              <a:rPr lang="en-US" dirty="0"/>
              <a:t>Plasma (10 microliter) was diluted 4 times for both cases.</a:t>
            </a:r>
          </a:p>
          <a:p>
            <a:r>
              <a:rPr lang="en-US" dirty="0"/>
              <a:t>Concentration: unknown.</a:t>
            </a:r>
          </a:p>
          <a:p>
            <a:r>
              <a:rPr lang="en-US" dirty="0"/>
              <a:t>Size Distribution: Unknown.</a:t>
            </a:r>
          </a:p>
          <a:p>
            <a:r>
              <a:rPr lang="en-US" dirty="0"/>
              <a:t>Experimental duration: 30 min.</a:t>
            </a:r>
          </a:p>
          <a:p>
            <a:r>
              <a:rPr lang="en-US" dirty="0"/>
              <a:t>Antibody used: none.</a:t>
            </a:r>
          </a:p>
        </p:txBody>
      </p:sp>
    </p:spTree>
    <p:extLst>
      <p:ext uri="{BB962C8B-B14F-4D97-AF65-F5344CB8AC3E}">
        <p14:creationId xmlns:p14="http://schemas.microsoft.com/office/powerpoint/2010/main" val="985539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79903-1ACD-43E9-B6BA-B9E787294D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0486" y="25062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Monitoring Plasma HCR 55 normal via PANORAMA within a single video </a:t>
            </a:r>
          </a:p>
        </p:txBody>
      </p:sp>
      <p:pic>
        <p:nvPicPr>
          <p:cNvPr id="9" name="vid Result of HCR 55 0 min  118">
            <a:hlinkClick r:id="" action="ppaction://media"/>
            <a:extLst>
              <a:ext uri="{FF2B5EF4-FFF2-40B4-BE49-F238E27FC236}">
                <a16:creationId xmlns:a16="http://schemas.microsoft.com/office/drawing/2014/main" id="{8D5E0965-C66C-4062-A9F6-10CD542B21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5914" y="1350625"/>
            <a:ext cx="4279323" cy="4353489"/>
          </a:xfrm>
          <a:prstGeom prst="rect">
            <a:avLst/>
          </a:prstGeom>
        </p:spPr>
      </p:pic>
      <p:pic>
        <p:nvPicPr>
          <p:cNvPr id="10" name="vid Result of HCR 55 10 min  119">
            <a:hlinkClick r:id="" action="ppaction://media"/>
            <a:extLst>
              <a:ext uri="{FF2B5EF4-FFF2-40B4-BE49-F238E27FC236}">
                <a16:creationId xmlns:a16="http://schemas.microsoft.com/office/drawing/2014/main" id="{B129FD76-5441-4747-B220-06C7B586AB2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05260" y="1350625"/>
            <a:ext cx="4279323" cy="4353489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6C47022-2461-46AC-976B-C3432B1ABCF1}"/>
              </a:ext>
            </a:extLst>
          </p:cNvPr>
          <p:cNvCxnSpPr>
            <a:cxnSpLocks/>
          </p:cNvCxnSpPr>
          <p:nvPr/>
        </p:nvCxnSpPr>
        <p:spPr>
          <a:xfrm>
            <a:off x="4898234" y="5582336"/>
            <a:ext cx="29143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E3E8345-3661-4288-AE44-DAE5037157D5}"/>
              </a:ext>
            </a:extLst>
          </p:cNvPr>
          <p:cNvCxnSpPr>
            <a:cxnSpLocks/>
          </p:cNvCxnSpPr>
          <p:nvPr/>
        </p:nvCxnSpPr>
        <p:spPr>
          <a:xfrm>
            <a:off x="9635829" y="5582336"/>
            <a:ext cx="29143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0F9EF9F-C7E1-4168-96B9-A75D3F90C32E}"/>
              </a:ext>
            </a:extLst>
          </p:cNvPr>
          <p:cNvSpPr txBox="1"/>
          <p:nvPr/>
        </p:nvSpPr>
        <p:spPr>
          <a:xfrm>
            <a:off x="10188270" y="6273225"/>
            <a:ext cx="2167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Video duration: 12 sec</a:t>
            </a:r>
          </a:p>
          <a:p>
            <a:r>
              <a:rPr lang="en-US" sz="1600" i="1" dirty="0"/>
              <a:t>Scale bar: 10 µm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23E77E-D746-4A37-A5BD-54EF92E7E3FF}"/>
              </a:ext>
            </a:extLst>
          </p:cNvPr>
          <p:cNvSpPr txBox="1"/>
          <p:nvPr/>
        </p:nvSpPr>
        <p:spPr>
          <a:xfrm>
            <a:off x="150463" y="6380946"/>
            <a:ext cx="51847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Few particles detected with size range 1 to 3.5 </a:t>
            </a:r>
            <a:r>
              <a:rPr lang="en-US" i="1" dirty="0"/>
              <a:t>µm</a:t>
            </a:r>
            <a:r>
              <a:rPr lang="en-US" dirty="0"/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1A7737-7071-42F6-8B4C-300A3394F44A}"/>
              </a:ext>
            </a:extLst>
          </p:cNvPr>
          <p:cNvSpPr txBox="1"/>
          <p:nvPr/>
        </p:nvSpPr>
        <p:spPr>
          <a:xfrm>
            <a:off x="5805260" y="5704114"/>
            <a:ext cx="2989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Time: 15 min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021910-E765-49B9-BEE4-CAD91C50F4C5}"/>
              </a:ext>
            </a:extLst>
          </p:cNvPr>
          <p:cNvSpPr txBox="1"/>
          <p:nvPr/>
        </p:nvSpPr>
        <p:spPr>
          <a:xfrm>
            <a:off x="1055914" y="5704114"/>
            <a:ext cx="2989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Time: 10 min</a:t>
            </a:r>
          </a:p>
        </p:txBody>
      </p:sp>
    </p:spTree>
    <p:extLst>
      <p:ext uri="{BB962C8B-B14F-4D97-AF65-F5344CB8AC3E}">
        <p14:creationId xmlns:p14="http://schemas.microsoft.com/office/powerpoint/2010/main" val="2026219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CA41C-B1E5-42BA-933F-53B532F62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582" y="266631"/>
            <a:ext cx="11625794" cy="1325563"/>
          </a:xfrm>
        </p:spPr>
        <p:txBody>
          <a:bodyPr/>
          <a:lstStyle/>
          <a:p>
            <a:r>
              <a:rPr lang="en-US" dirty="0"/>
              <a:t>Particle settlement in time with plasma HCR 55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3AE7F-845B-4579-B01F-5D788CC27D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42" t="4353" r="25919" b="3809"/>
          <a:stretch/>
        </p:blipFill>
        <p:spPr>
          <a:xfrm>
            <a:off x="281826" y="2382621"/>
            <a:ext cx="3714772" cy="38815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18BF14-99FA-459E-B3F0-27B26A5C40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642" t="4354" r="25919" b="3810"/>
          <a:stretch/>
        </p:blipFill>
        <p:spPr>
          <a:xfrm>
            <a:off x="4165876" y="2382621"/>
            <a:ext cx="3714773" cy="38815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4BD53A-1A41-4545-A7F0-924F01C8A5B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566" t="4218" r="25842" b="3946"/>
          <a:stretch/>
        </p:blipFill>
        <p:spPr>
          <a:xfrm>
            <a:off x="8049927" y="2382621"/>
            <a:ext cx="3726272" cy="38815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EC7D95-B627-4128-AC83-CB7E418FF34B}"/>
              </a:ext>
            </a:extLst>
          </p:cNvPr>
          <p:cNvSpPr txBox="1"/>
          <p:nvPr/>
        </p:nvSpPr>
        <p:spPr>
          <a:xfrm>
            <a:off x="284380" y="1459291"/>
            <a:ext cx="336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5 min </a:t>
            </a:r>
          </a:p>
          <a:p>
            <a:r>
              <a:rPr lang="en-US" dirty="0"/>
              <a:t>Count: 152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ADDEDB-D3A8-459C-992A-5B46E2095972}"/>
              </a:ext>
            </a:extLst>
          </p:cNvPr>
          <p:cNvSpPr txBox="1"/>
          <p:nvPr/>
        </p:nvSpPr>
        <p:spPr>
          <a:xfrm>
            <a:off x="4168431" y="1459291"/>
            <a:ext cx="336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10 min</a:t>
            </a:r>
          </a:p>
          <a:p>
            <a:r>
              <a:rPr lang="en-US" dirty="0"/>
              <a:t>Count: 203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D1815D-82DA-4359-BF8F-621C497595A4}"/>
              </a:ext>
            </a:extLst>
          </p:cNvPr>
          <p:cNvSpPr txBox="1"/>
          <p:nvPr/>
        </p:nvSpPr>
        <p:spPr>
          <a:xfrm>
            <a:off x="8049927" y="1459291"/>
            <a:ext cx="336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20 min </a:t>
            </a:r>
          </a:p>
          <a:p>
            <a:r>
              <a:rPr lang="en-US" dirty="0"/>
              <a:t>Count: 368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6EF586-E6FC-459D-B7EB-A990E4D82261}"/>
              </a:ext>
            </a:extLst>
          </p:cNvPr>
          <p:cNvCxnSpPr/>
          <p:nvPr/>
        </p:nvCxnSpPr>
        <p:spPr>
          <a:xfrm>
            <a:off x="11211278" y="6163935"/>
            <a:ext cx="43815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8D94832-D330-4CFC-8B20-A67421AFC314}"/>
              </a:ext>
            </a:extLst>
          </p:cNvPr>
          <p:cNvCxnSpPr/>
          <p:nvPr/>
        </p:nvCxnSpPr>
        <p:spPr>
          <a:xfrm>
            <a:off x="7306422" y="6163935"/>
            <a:ext cx="43815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70A8A54-F8A9-416B-9346-A745A3322878}"/>
              </a:ext>
            </a:extLst>
          </p:cNvPr>
          <p:cNvCxnSpPr/>
          <p:nvPr/>
        </p:nvCxnSpPr>
        <p:spPr>
          <a:xfrm>
            <a:off x="3382027" y="6144957"/>
            <a:ext cx="43815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793E0B2-77C5-462F-962F-95053657F4A5}"/>
              </a:ext>
            </a:extLst>
          </p:cNvPr>
          <p:cNvSpPr txBox="1"/>
          <p:nvPr/>
        </p:nvSpPr>
        <p:spPr>
          <a:xfrm>
            <a:off x="10493070" y="6519446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</p:spTree>
    <p:extLst>
      <p:ext uri="{BB962C8B-B14F-4D97-AF65-F5344CB8AC3E}">
        <p14:creationId xmlns:p14="http://schemas.microsoft.com/office/powerpoint/2010/main" val="3651761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215</Words>
  <Application>Microsoft Office PowerPoint</Application>
  <PresentationFormat>Widescreen</PresentationFormat>
  <Paragraphs>42</Paragraphs>
  <Slides>5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PANORAMA H460 (5%) and NHBE (95%) Mixture</vt:lpstr>
      <vt:lpstr>Summary miR-21 response with different mixtures of NHBE and H460 exosomes</vt:lpstr>
      <vt:lpstr>Experimental Details</vt:lpstr>
      <vt:lpstr>Monitoring Plasma HCR 55 normal via PANORAMA within a single video </vt:lpstr>
      <vt:lpstr>Particle settlement in time with plasma HCR 55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PANORAMA H460 (5%) and NHBE (95%) Mixture</dc:title>
  <dc:creator>Sadman Mallick</dc:creator>
  <cp:lastModifiedBy>Sadman Mallick</cp:lastModifiedBy>
  <cp:revision>1</cp:revision>
  <dcterms:created xsi:type="dcterms:W3CDTF">2024-02-25T22:40:35Z</dcterms:created>
  <dcterms:modified xsi:type="dcterms:W3CDTF">2024-02-25T22:41:52Z</dcterms:modified>
</cp:coreProperties>
</file>

<file path=docProps/thumbnail.jpeg>
</file>